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docx" ContentType="application/vnd.openxmlformats-officedocument.wordprocessingml.document"/>
  <Default Extension="vml" ContentType="application/vnd.openxmlformats-officedocument.vmlDrawing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7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6" r:id="rId11"/>
    <p:sldId id="265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117" d="100"/>
          <a:sy n="117" d="100"/>
        </p:scale>
        <p:origin x="-180" y="-3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image" Target="../media/image3.emf"/><Relationship Id="rId1" Type="http://schemas.openxmlformats.org/officeDocument/2006/relationships/image" Target="../media/image2.emf"/></Relationships>
</file>

<file path=ppt/drawings/_rels/vmlDrawing3.v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image" Target="../media/image5.e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image" Target="../media/image9.emf"/><Relationship Id="rId1" Type="http://schemas.openxmlformats.org/officeDocument/2006/relationships/image" Target="../media/image8.emf"/></Relationships>
</file>

<file path=ppt/drawings/_rels/vmlDrawing5.v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image" Target="../media/image12.emf"/><Relationship Id="rId1" Type="http://schemas.openxmlformats.org/officeDocument/2006/relationships/image" Target="../media/image11.emf"/></Relationships>
</file>

<file path=ppt/drawings/_rels/vmlDrawing6.v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image" Target="../media/image15.emf"/><Relationship Id="rId1" Type="http://schemas.openxmlformats.org/officeDocument/2006/relationships/image" Target="../media/image14.e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image" Target="../media/image18.wmf"/><Relationship Id="rId1" Type="http://schemas.openxmlformats.org/officeDocument/2006/relationships/image" Target="../media/image17.e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2" Type="http://schemas.openxmlformats.org/officeDocument/2006/relationships/image" Target="../media/image21.emf"/><Relationship Id="rId1" Type="http://schemas.openxmlformats.org/officeDocument/2006/relationships/image" Target="../media/image20.wmf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23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217795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85424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65453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221485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81408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90452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053076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66437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27806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306137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526450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11CAC6E-90F9-473B-8998-7291AB45BBCD}" type="datetimeFigureOut">
              <a:rPr lang="en-US" smtClean="0"/>
              <a:t>12/2/2015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60BBB21-010C-4126-8EC3-7D1F7EBE27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0820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5" Type="http://schemas.openxmlformats.org/officeDocument/2006/relationships/image" Target="../media/image1.emf"/><Relationship Id="rId4" Type="http://schemas.openxmlformats.org/officeDocument/2006/relationships/package" Target="../embeddings/Microsoft_Word_Document1.docx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emf"/><Relationship Id="rId3" Type="http://schemas.openxmlformats.org/officeDocument/2006/relationships/oleObject" Target="../embeddings/oleObject2.bin"/><Relationship Id="rId7" Type="http://schemas.openxmlformats.org/officeDocument/2006/relationships/oleObject" Target="../embeddings/oleObject4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3.emf"/><Relationship Id="rId5" Type="http://schemas.openxmlformats.org/officeDocument/2006/relationships/oleObject" Target="../embeddings/oleObject3.bin"/><Relationship Id="rId4" Type="http://schemas.openxmlformats.org/officeDocument/2006/relationships/image" Target="../media/image2.emf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emf"/><Relationship Id="rId3" Type="http://schemas.openxmlformats.org/officeDocument/2006/relationships/oleObject" Target="../embeddings/oleObject5.bin"/><Relationship Id="rId7" Type="http://schemas.openxmlformats.org/officeDocument/2006/relationships/oleObject" Target="../embeddings/oleObject7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6.emf"/><Relationship Id="rId5" Type="http://schemas.openxmlformats.org/officeDocument/2006/relationships/oleObject" Target="../embeddings/oleObject6.bin"/><Relationship Id="rId4" Type="http://schemas.openxmlformats.org/officeDocument/2006/relationships/image" Target="../media/image5.emf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emf"/><Relationship Id="rId3" Type="http://schemas.openxmlformats.org/officeDocument/2006/relationships/oleObject" Target="../embeddings/oleObject8.bin"/><Relationship Id="rId7" Type="http://schemas.openxmlformats.org/officeDocument/2006/relationships/oleObject" Target="../embeddings/oleObject10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9.emf"/><Relationship Id="rId5" Type="http://schemas.openxmlformats.org/officeDocument/2006/relationships/oleObject" Target="../embeddings/oleObject9.bin"/><Relationship Id="rId4" Type="http://schemas.openxmlformats.org/officeDocument/2006/relationships/image" Target="../media/image8.emf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emf"/><Relationship Id="rId3" Type="http://schemas.openxmlformats.org/officeDocument/2006/relationships/oleObject" Target="../embeddings/oleObject11.bin"/><Relationship Id="rId7" Type="http://schemas.openxmlformats.org/officeDocument/2006/relationships/oleObject" Target="../embeddings/oleObject13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12.emf"/><Relationship Id="rId5" Type="http://schemas.openxmlformats.org/officeDocument/2006/relationships/oleObject" Target="../embeddings/oleObject12.bin"/><Relationship Id="rId4" Type="http://schemas.openxmlformats.org/officeDocument/2006/relationships/image" Target="../media/image11.emf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emf"/><Relationship Id="rId3" Type="http://schemas.openxmlformats.org/officeDocument/2006/relationships/oleObject" Target="../embeddings/oleObject14.bin"/><Relationship Id="rId7" Type="http://schemas.openxmlformats.org/officeDocument/2006/relationships/oleObject" Target="../embeddings/oleObject16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15.emf"/><Relationship Id="rId5" Type="http://schemas.openxmlformats.org/officeDocument/2006/relationships/oleObject" Target="../embeddings/oleObject15.bin"/><Relationship Id="rId4" Type="http://schemas.openxmlformats.org/officeDocument/2006/relationships/image" Target="../media/image14.emf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emf"/><Relationship Id="rId3" Type="http://schemas.openxmlformats.org/officeDocument/2006/relationships/oleObject" Target="../embeddings/oleObject17.bin"/><Relationship Id="rId7" Type="http://schemas.openxmlformats.org/officeDocument/2006/relationships/oleObject" Target="../embeddings/oleObject19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18.wmf"/><Relationship Id="rId5" Type="http://schemas.openxmlformats.org/officeDocument/2006/relationships/oleObject" Target="../embeddings/oleObject18.bin"/><Relationship Id="rId4" Type="http://schemas.openxmlformats.org/officeDocument/2006/relationships/image" Target="../media/image17.em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emf"/><Relationship Id="rId3" Type="http://schemas.openxmlformats.org/officeDocument/2006/relationships/oleObject" Target="../embeddings/oleObject20.bin"/><Relationship Id="rId7" Type="http://schemas.openxmlformats.org/officeDocument/2006/relationships/oleObject" Target="../embeddings/oleObject22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21.emf"/><Relationship Id="rId5" Type="http://schemas.openxmlformats.org/officeDocument/2006/relationships/oleObject" Target="../embeddings/oleObject21.bin"/><Relationship Id="rId4" Type="http://schemas.openxmlformats.org/officeDocument/2006/relationships/image" Target="../media/image20.w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9.vml"/><Relationship Id="rId5" Type="http://schemas.openxmlformats.org/officeDocument/2006/relationships/image" Target="../media/image23.emf"/><Relationship Id="rId4" Type="http://schemas.openxmlformats.org/officeDocument/2006/relationships/package" Target="../embeddings/Microsoft_Excel_Worksheet2.xlsx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Class Time Modules for the Semester Calendar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Additional Senate Discussion</a:t>
            </a:r>
          </a:p>
          <a:p>
            <a:r>
              <a:rPr lang="en-US" dirty="0" smtClean="0"/>
              <a:t>2015-05-27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851875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 smtClean="0"/>
              <a:t>Popular Quarter System Time Modules</a:t>
            </a:r>
            <a:endParaRPr lang="en-US" sz="32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343835708"/>
              </p:ext>
            </p:extLst>
          </p:nvPr>
        </p:nvGraphicFramePr>
        <p:xfrm>
          <a:off x="994021" y="609600"/>
          <a:ext cx="7155959" cy="6172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277" name="Document" r:id="rId4" imgW="6108641" imgH="5268384" progId="Word.Document.12">
                  <p:embed/>
                </p:oleObj>
              </mc:Choice>
              <mc:Fallback>
                <p:oleObj name="Document" r:id="rId4" imgW="6108641" imgH="5268384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994021" y="609600"/>
                        <a:ext cx="7155959" cy="61722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41378657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 smtClean="0"/>
              <a:t>Time Utilization – Monday</a:t>
            </a:r>
            <a:endParaRPr lang="en-US" sz="32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10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47775629"/>
              </p:ext>
            </p:extLst>
          </p:nvPr>
        </p:nvGraphicFramePr>
        <p:xfrm>
          <a:off x="2685726" y="548640"/>
          <a:ext cx="3772548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18" name="SPW 11.0 Graph" r:id="rId3" imgW="5803920" imgH="4295160" progId="SigmaPlotGraphicObject.10">
                  <p:embed/>
                </p:oleObj>
              </mc:Choice>
              <mc:Fallback>
                <p:oleObj name="SPW 11.0 Graph" r:id="rId3" imgW="580392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85726" y="548640"/>
                        <a:ext cx="3772548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79921269"/>
              </p:ext>
            </p:extLst>
          </p:nvPr>
        </p:nvGraphicFramePr>
        <p:xfrm>
          <a:off x="466344" y="365760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19" name="SPW 11.0 Graph" r:id="rId5" imgW="5720040" imgH="4295160" progId="SigmaPlotGraphicObject.10">
                  <p:embed/>
                </p:oleObj>
              </mc:Choice>
              <mc:Fallback>
                <p:oleObj name="SPW 11.0 Graph" r:id="rId5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344" y="365760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2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51234181"/>
              </p:ext>
            </p:extLst>
          </p:nvPr>
        </p:nvGraphicFramePr>
        <p:xfrm>
          <a:off x="4965192" y="365760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20" name="SPW 11.0 Graph" r:id="rId7" imgW="5720040" imgH="4295160" progId="SigmaPlotGraphicObject.10">
                  <p:embed/>
                </p:oleObj>
              </mc:Choice>
              <mc:Fallback>
                <p:oleObj name="SPW 11.0 Graph" r:id="rId7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965192" y="365760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2232466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/>
              <a:t>Time Utilization – Tuesday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31416537"/>
              </p:ext>
            </p:extLst>
          </p:nvPr>
        </p:nvGraphicFramePr>
        <p:xfrm>
          <a:off x="2685726" y="548640"/>
          <a:ext cx="3772548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25" name="SPW 11.0 Graph" r:id="rId3" imgW="5803920" imgH="4295160" progId="SigmaPlotGraphicObject.10">
                  <p:embed/>
                </p:oleObj>
              </mc:Choice>
              <mc:Fallback>
                <p:oleObj name="SPW 11.0 Graph" r:id="rId3" imgW="580392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85726" y="548640"/>
                        <a:ext cx="3772548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530410353"/>
              </p:ext>
            </p:extLst>
          </p:nvPr>
        </p:nvGraphicFramePr>
        <p:xfrm>
          <a:off x="466344" y="3657600"/>
          <a:ext cx="3772548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26" name="SPW 11.0 Graph" r:id="rId5" imgW="5803920" imgH="4295160" progId="SigmaPlotGraphicObject.10">
                  <p:embed/>
                </p:oleObj>
              </mc:Choice>
              <mc:Fallback>
                <p:oleObj name="SPW 11.0 Graph" r:id="rId5" imgW="580392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344" y="3657600"/>
                        <a:ext cx="3772548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16960471"/>
              </p:ext>
            </p:extLst>
          </p:nvPr>
        </p:nvGraphicFramePr>
        <p:xfrm>
          <a:off x="4965192" y="365760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27" name="SPW 11.0 Graph" r:id="rId7" imgW="5720040" imgH="4295160" progId="SigmaPlotGraphicObject.10">
                  <p:embed/>
                </p:oleObj>
              </mc:Choice>
              <mc:Fallback>
                <p:oleObj name="SPW 11.0 Graph" r:id="rId7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965192" y="365760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6005247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/>
              <a:t>Time Utilization – Wednesday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82627586"/>
              </p:ext>
            </p:extLst>
          </p:nvPr>
        </p:nvGraphicFramePr>
        <p:xfrm>
          <a:off x="2685726" y="548640"/>
          <a:ext cx="3772548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33" name="SPW 11.0 Graph" r:id="rId3" imgW="5803920" imgH="4295160" progId="SigmaPlotGraphicObject.10">
                  <p:embed/>
                </p:oleObj>
              </mc:Choice>
              <mc:Fallback>
                <p:oleObj name="SPW 11.0 Graph" r:id="rId3" imgW="580392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85726" y="548640"/>
                        <a:ext cx="3772548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41509842"/>
              </p:ext>
            </p:extLst>
          </p:nvPr>
        </p:nvGraphicFramePr>
        <p:xfrm>
          <a:off x="466344" y="365760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34" name="SPW 11.0 Graph" r:id="rId5" imgW="5720040" imgH="4295160" progId="SigmaPlotGraphicObject.10">
                  <p:embed/>
                </p:oleObj>
              </mc:Choice>
              <mc:Fallback>
                <p:oleObj name="SPW 11.0 Graph" r:id="rId5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344" y="365760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28621668"/>
              </p:ext>
            </p:extLst>
          </p:nvPr>
        </p:nvGraphicFramePr>
        <p:xfrm>
          <a:off x="4965192" y="3657600"/>
          <a:ext cx="3759678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35" name="SPW 11.0 Graph" r:id="rId7" imgW="5784120" imgH="4295160" progId="SigmaPlotGraphicObject.10">
                  <p:embed/>
                </p:oleObj>
              </mc:Choice>
              <mc:Fallback>
                <p:oleObj name="SPW 11.0 Graph" r:id="rId7" imgW="578412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965192" y="3657600"/>
                        <a:ext cx="3759678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0977409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/>
              <a:t>Time Utilization – Thursday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43495576"/>
              </p:ext>
            </p:extLst>
          </p:nvPr>
        </p:nvGraphicFramePr>
        <p:xfrm>
          <a:off x="2685726" y="548640"/>
          <a:ext cx="3772548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42" name="SPW 11.0 Graph" r:id="rId3" imgW="5803920" imgH="4295160" progId="SigmaPlotGraphicObject.10">
                  <p:embed/>
                </p:oleObj>
              </mc:Choice>
              <mc:Fallback>
                <p:oleObj name="SPW 11.0 Graph" r:id="rId3" imgW="580392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85726" y="548640"/>
                        <a:ext cx="3772548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29214868"/>
              </p:ext>
            </p:extLst>
          </p:nvPr>
        </p:nvGraphicFramePr>
        <p:xfrm>
          <a:off x="466344" y="3657600"/>
          <a:ext cx="3772548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43" name="SPW 11.0 Graph" r:id="rId5" imgW="5803920" imgH="4295160" progId="SigmaPlotGraphicObject.10">
                  <p:embed/>
                </p:oleObj>
              </mc:Choice>
              <mc:Fallback>
                <p:oleObj name="SPW 11.0 Graph" r:id="rId5" imgW="580392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344" y="3657600"/>
                        <a:ext cx="3772548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02334453"/>
              </p:ext>
            </p:extLst>
          </p:nvPr>
        </p:nvGraphicFramePr>
        <p:xfrm>
          <a:off x="4965192" y="365760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44" name="SPW 11.0 Graph" r:id="rId7" imgW="5720040" imgH="4295160" progId="SigmaPlotGraphicObject.10">
                  <p:embed/>
                </p:oleObj>
              </mc:Choice>
              <mc:Fallback>
                <p:oleObj name="SPW 11.0 Graph" r:id="rId7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965192" y="365760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0977409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/>
              <a:t>Time Utilization – Friday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19440482"/>
              </p:ext>
            </p:extLst>
          </p:nvPr>
        </p:nvGraphicFramePr>
        <p:xfrm>
          <a:off x="2712987" y="54864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52" name="SPW 11.0 Graph" r:id="rId3" imgW="5720040" imgH="4295160" progId="SigmaPlotGraphicObject.10">
                  <p:embed/>
                </p:oleObj>
              </mc:Choice>
              <mc:Fallback>
                <p:oleObj name="SPW 11.0 Graph" r:id="rId3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712987" y="54864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58850016"/>
              </p:ext>
            </p:extLst>
          </p:nvPr>
        </p:nvGraphicFramePr>
        <p:xfrm>
          <a:off x="466344" y="365760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53" name="SPW 11.0 Graph" r:id="rId5" imgW="5720040" imgH="4295160" progId="SigmaPlotGraphicObject.10">
                  <p:embed/>
                </p:oleObj>
              </mc:Choice>
              <mc:Fallback>
                <p:oleObj name="SPW 11.0 Graph" r:id="rId5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344" y="365760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44038985"/>
              </p:ext>
            </p:extLst>
          </p:nvPr>
        </p:nvGraphicFramePr>
        <p:xfrm>
          <a:off x="4965192" y="3657600"/>
          <a:ext cx="3718026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54" name="SPW 11.0 Graph" r:id="rId7" imgW="5720040" imgH="4295160" progId="SigmaPlotGraphicObject.10">
                  <p:embed/>
                </p:oleObj>
              </mc:Choice>
              <mc:Fallback>
                <p:oleObj name="SPW 11.0 Graph" r:id="rId7" imgW="572004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965192" y="3657600"/>
                        <a:ext cx="3718026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0977409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/>
              <a:t>Time Utilization – Saturday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70846877"/>
              </p:ext>
            </p:extLst>
          </p:nvPr>
        </p:nvGraphicFramePr>
        <p:xfrm>
          <a:off x="2740599" y="548640"/>
          <a:ext cx="3662802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1" name="SPW 11.0 Graph" r:id="rId3" imgW="5635080" imgH="4295160" progId="SigmaPlotGraphicObject.10">
                  <p:embed/>
                </p:oleObj>
              </mc:Choice>
              <mc:Fallback>
                <p:oleObj name="SPW 11.0 Graph" r:id="rId3" imgW="563508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740599" y="548640"/>
                        <a:ext cx="3662802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77134081"/>
              </p:ext>
            </p:extLst>
          </p:nvPr>
        </p:nvGraphicFramePr>
        <p:xfrm>
          <a:off x="466344" y="3657600"/>
          <a:ext cx="3662802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2" name="SPW 11.0 Graph" r:id="rId5" imgW="5636160" imgH="4287600" progId="SigmaPlotGraphicObject.10">
                  <p:embed/>
                </p:oleObj>
              </mc:Choice>
              <mc:Fallback>
                <p:oleObj name="SPW 11.0 Graph" r:id="rId5" imgW="5636160" imgH="428760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344" y="3657600"/>
                        <a:ext cx="3662802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28223178"/>
              </p:ext>
            </p:extLst>
          </p:nvPr>
        </p:nvGraphicFramePr>
        <p:xfrm>
          <a:off x="4965192" y="3657600"/>
          <a:ext cx="3662802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3" name="SPW 11.0 Graph" r:id="rId7" imgW="5635080" imgH="4295160" progId="SigmaPlotGraphicObject.10">
                  <p:embed/>
                </p:oleObj>
              </mc:Choice>
              <mc:Fallback>
                <p:oleObj name="SPW 11.0 Graph" r:id="rId7" imgW="563508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965192" y="3657600"/>
                        <a:ext cx="3662802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0977409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/>
              <a:t>Time Utilization – Sunday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1828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2014-2015 academic year data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81344822"/>
              </p:ext>
            </p:extLst>
          </p:nvPr>
        </p:nvGraphicFramePr>
        <p:xfrm>
          <a:off x="2740599" y="548640"/>
          <a:ext cx="3662802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70" name="SPW 11.0 Graph" r:id="rId3" imgW="5636160" imgH="4287600" progId="SigmaPlotGraphicObject.10">
                  <p:embed/>
                </p:oleObj>
              </mc:Choice>
              <mc:Fallback>
                <p:oleObj name="SPW 11.0 Graph" r:id="rId3" imgW="5636160" imgH="428760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740599" y="548640"/>
                        <a:ext cx="3662802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985103"/>
              </p:ext>
            </p:extLst>
          </p:nvPr>
        </p:nvGraphicFramePr>
        <p:xfrm>
          <a:off x="466344" y="3657600"/>
          <a:ext cx="3662802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71" name="SPW 11.0 Graph" r:id="rId5" imgW="5635080" imgH="4295160" progId="SigmaPlotGraphicObject.10">
                  <p:embed/>
                </p:oleObj>
              </mc:Choice>
              <mc:Fallback>
                <p:oleObj name="SPW 11.0 Graph" r:id="rId5" imgW="563508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344" y="3657600"/>
                        <a:ext cx="3662802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97129572"/>
              </p:ext>
            </p:extLst>
          </p:nvPr>
        </p:nvGraphicFramePr>
        <p:xfrm>
          <a:off x="4965192" y="3657600"/>
          <a:ext cx="3662802" cy="27918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72" name="SPW 11.0 Graph" r:id="rId7" imgW="5635080" imgH="4295160" progId="SigmaPlotGraphicObject.10">
                  <p:embed/>
                </p:oleObj>
              </mc:Choice>
              <mc:Fallback>
                <p:oleObj name="SPW 11.0 Graph" r:id="rId7" imgW="5635080" imgH="4295160" progId="SigmaPlotGraphicObject.10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965192" y="3657600"/>
                        <a:ext cx="3662802" cy="27918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0977409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 smtClean="0"/>
              <a:t>Unit Distribution of Proposed Semester Courses</a:t>
            </a:r>
            <a:endParaRPr lang="en-US" sz="32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0" y="6611779"/>
            <a:ext cx="35814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dirty="0" smtClean="0">
                <a:solidFill>
                  <a:schemeClr val="bg1">
                    <a:lumMod val="50000"/>
                  </a:schemeClr>
                </a:solidFill>
              </a:rPr>
              <a:t>Data provided by the Associate Provost (Dr. Claudia Pinter-Lucke)</a:t>
            </a:r>
            <a:endParaRPr lang="en-US" sz="1000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8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9562816"/>
              </p:ext>
            </p:extLst>
          </p:nvPr>
        </p:nvGraphicFramePr>
        <p:xfrm>
          <a:off x="240931" y="2057400"/>
          <a:ext cx="8662138" cy="2743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53" name="Worksheet" r:id="rId4" imgW="7248502" imgH="2295457" progId="Excel.Sheet.12">
                  <p:embed/>
                </p:oleObj>
              </mc:Choice>
              <mc:Fallback>
                <p:oleObj name="Worksheet" r:id="rId4" imgW="7248502" imgH="2295457" progId="Excel.Shee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240931" y="2057400"/>
                        <a:ext cx="8662138" cy="27432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490653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457200"/>
          </a:xfrm>
          <a:solidFill>
            <a:schemeClr val="accent1">
              <a:lumMod val="20000"/>
              <a:lumOff val="80000"/>
            </a:schemeClr>
          </a:solidFill>
        </p:spPr>
        <p:txBody>
          <a:bodyPr>
            <a:normAutofit fontScale="90000"/>
          </a:bodyPr>
          <a:lstStyle/>
          <a:p>
            <a:r>
              <a:rPr lang="en-US" sz="3200" b="1" dirty="0" smtClean="0"/>
              <a:t>Points of Discussion</a:t>
            </a:r>
            <a:endParaRPr lang="en-US" sz="32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dirty="0"/>
              <a:t>Modules for Laboratory and Activity classes</a:t>
            </a:r>
          </a:p>
          <a:p>
            <a:r>
              <a:rPr lang="en-US" dirty="0" smtClean="0"/>
              <a:t>Meeting </a:t>
            </a:r>
            <a:r>
              <a:rPr lang="en-US" dirty="0"/>
              <a:t>days for 3-unit, 2-day classes</a:t>
            </a:r>
          </a:p>
          <a:p>
            <a:r>
              <a:rPr lang="en-US" dirty="0" smtClean="0"/>
              <a:t>Morning modules for 3-unit, 2-day classes</a:t>
            </a:r>
          </a:p>
          <a:p>
            <a:r>
              <a:rPr lang="en-US" dirty="0" smtClean="0"/>
              <a:t>Meeting days and times for 4-unit</a:t>
            </a:r>
            <a:r>
              <a:rPr lang="en-US" dirty="0"/>
              <a:t>, 3-day </a:t>
            </a:r>
            <a:r>
              <a:rPr lang="en-US" dirty="0" smtClean="0"/>
              <a:t>classes</a:t>
            </a:r>
          </a:p>
          <a:p>
            <a:r>
              <a:rPr lang="en-US" dirty="0"/>
              <a:t>MWF modules</a:t>
            </a:r>
          </a:p>
          <a:p>
            <a:r>
              <a:rPr lang="en-US" dirty="0"/>
              <a:t>Offsetting </a:t>
            </a:r>
            <a:r>
              <a:rPr lang="en-US" dirty="0" smtClean="0"/>
              <a:t>2-day </a:t>
            </a:r>
            <a:r>
              <a:rPr lang="en-US" dirty="0"/>
              <a:t>classes with </a:t>
            </a:r>
            <a:r>
              <a:rPr lang="en-US" dirty="0" smtClean="0"/>
              <a:t>1-day </a:t>
            </a:r>
            <a:r>
              <a:rPr lang="en-US" dirty="0"/>
              <a:t>classes</a:t>
            </a:r>
          </a:p>
          <a:p>
            <a:r>
              <a:rPr lang="en-US" dirty="0"/>
              <a:t>Meeting days and times for </a:t>
            </a:r>
            <a:r>
              <a:rPr lang="en-US" dirty="0" smtClean="0"/>
              <a:t>4-unit, </a:t>
            </a:r>
            <a:r>
              <a:rPr lang="en-US" dirty="0"/>
              <a:t>4-day </a:t>
            </a:r>
            <a:r>
              <a:rPr lang="en-US" dirty="0" smtClean="0"/>
              <a:t>classes</a:t>
            </a:r>
          </a:p>
        </p:txBody>
      </p:sp>
    </p:spTree>
    <p:extLst>
      <p:ext uri="{BB962C8B-B14F-4D97-AF65-F5344CB8AC3E}">
        <p14:creationId xmlns:p14="http://schemas.microsoft.com/office/powerpoint/2010/main" val="7343720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1557</TotalTime>
  <Words>143</Words>
  <Application>Microsoft Office PowerPoint</Application>
  <PresentationFormat>On-screen Show (4:3)</PresentationFormat>
  <Paragraphs>29</Paragraphs>
  <Slides>11</Slides>
  <Notes>0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3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Office Theme</vt:lpstr>
      <vt:lpstr>Document</vt:lpstr>
      <vt:lpstr>SPW 11.0 Graph</vt:lpstr>
      <vt:lpstr>Worksheet</vt:lpstr>
      <vt:lpstr>Class Time Modules for the Semester Calendar</vt:lpstr>
      <vt:lpstr>Popular Quarter System Time Modules</vt:lpstr>
      <vt:lpstr>Time Utilization – Monday</vt:lpstr>
      <vt:lpstr>Time Utilization – Tuesday</vt:lpstr>
      <vt:lpstr>Time Utilization – Wednesday</vt:lpstr>
      <vt:lpstr>Time Utilization – Thursday</vt:lpstr>
      <vt:lpstr>Time Utilization – Friday</vt:lpstr>
      <vt:lpstr>Time Utilization – Saturday</vt:lpstr>
      <vt:lpstr>Time Utilization – Sunday</vt:lpstr>
      <vt:lpstr>Unit Distribution of Proposed Semester Courses</vt:lpstr>
      <vt:lpstr>Points of Discussion</vt:lpstr>
    </vt:vector>
  </TitlesOfParts>
  <Company>Biology, Cal Poly Pomona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Sepehr Eskandari, Ph.D.</dc:creator>
  <cp:lastModifiedBy>Valerie D Otto</cp:lastModifiedBy>
  <cp:revision>38</cp:revision>
  <dcterms:created xsi:type="dcterms:W3CDTF">2015-05-24T22:31:11Z</dcterms:created>
  <dcterms:modified xsi:type="dcterms:W3CDTF">2015-12-02T19:17:22Z</dcterms:modified>
</cp:coreProperties>
</file>